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85" r:id="rId6"/>
    <p:sldId id="259" r:id="rId7"/>
    <p:sldId id="283" r:id="rId8"/>
    <p:sldId id="274" r:id="rId9"/>
    <p:sldId id="261" r:id="rId10"/>
    <p:sldId id="286" r:id="rId11"/>
    <p:sldId id="284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3/26/2022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3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31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048751" cy="6786563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4736" y="35718"/>
            <a:ext cx="4125997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539896" y="746083"/>
            <a:ext cx="2983941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44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Arbey Aragon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Aura Forero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Viveka Devadas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581926"/>
            <a:ext cx="3775678" cy="1182674"/>
          </a:xfrm>
        </p:spPr>
        <p:txBody>
          <a:bodyPr/>
          <a:lstStyle/>
          <a:p>
            <a:r>
              <a:rPr lang="en-US" dirty="0"/>
              <a:t>To A Better World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sz="2000" dirty="0"/>
              <a:t>Connecting Charity contributions to Artistic  experiences…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74D07E-3065-46EB-B25C-1E956AF269EF}"/>
              </a:ext>
            </a:extLst>
          </p:cNvPr>
          <p:cNvSpPr/>
          <p:nvPr/>
        </p:nvSpPr>
        <p:spPr>
          <a:xfrm>
            <a:off x="6615211" y="781970"/>
            <a:ext cx="1381059" cy="37206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061C51-4217-446C-BD0F-11509336A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3662" y="5118754"/>
            <a:ext cx="8563742" cy="104430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Our Team - </a:t>
            </a:r>
            <a:r>
              <a:rPr lang="en-US" sz="1800" spc="300" dirty="0">
                <a:latin typeface="Bahnschrift SemiBold" panose="020B0502040204020203" pitchFamily="34" charset="0"/>
              </a:rPr>
              <a:t>XR Enthusiasts</a:t>
            </a:r>
            <a:br>
              <a:rPr lang="en-US" spc="300" dirty="0">
                <a:latin typeface="Bahnschrift SemiBold" panose="020B0502040204020203" pitchFamily="34" charset="0"/>
              </a:rPr>
            </a:br>
            <a:r>
              <a:rPr lang="en-US" sz="2700" spc="300" dirty="0">
                <a:latin typeface="Bahnschrift SemiBold" panose="020B0502040204020203" pitchFamily="34" charset="0"/>
              </a:rPr>
              <a:t>Skills: SW Architect, Full stack developer, Technologist</a:t>
            </a:r>
            <a:endParaRPr lang="en-US" sz="4800" spc="3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6C889B4-F412-43F2-92E3-B8C497DA42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-1" b="564"/>
          <a:stretch/>
        </p:blipFill>
        <p:spPr>
          <a:xfrm>
            <a:off x="1414484" y="1459936"/>
            <a:ext cx="1837266" cy="18372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Arbey Aragon's avatar">
            <a:extLst>
              <a:ext uri="{FF2B5EF4-FFF2-40B4-BE49-F238E27FC236}">
                <a16:creationId xmlns:a16="http://schemas.microsoft.com/office/drawing/2014/main" id="{87FDFBCE-1E67-49FB-8080-0A34324B0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177027" y="1420240"/>
            <a:ext cx="1837944" cy="1837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https://images.profile.autodesk.com/SASLNQPY2PBQ/profilepictures/x240.jpg?r=0">
            <a:extLst>
              <a:ext uri="{FF2B5EF4-FFF2-40B4-BE49-F238E27FC236}">
                <a16:creationId xmlns:a16="http://schemas.microsoft.com/office/drawing/2014/main" id="{0F45748C-66CA-4709-8D01-56ECF13E3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8891453" y="1304828"/>
            <a:ext cx="1837944" cy="1837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33316C-4061-433A-906B-42188DD0D691}"/>
              </a:ext>
            </a:extLst>
          </p:cNvPr>
          <p:cNvSpPr/>
          <p:nvPr/>
        </p:nvSpPr>
        <p:spPr>
          <a:xfrm>
            <a:off x="5216592" y="3258184"/>
            <a:ext cx="175881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Arbey Aragon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4B1796-C5B8-40E0-8F2B-CB6505C3D036}"/>
              </a:ext>
            </a:extLst>
          </p:cNvPr>
          <p:cNvSpPr/>
          <p:nvPr/>
        </p:nvSpPr>
        <p:spPr>
          <a:xfrm>
            <a:off x="1558876" y="3367272"/>
            <a:ext cx="155202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Aura Forero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94FA5-9F09-4B9B-AADE-9F515378A051}"/>
              </a:ext>
            </a:extLst>
          </p:cNvPr>
          <p:cNvSpPr/>
          <p:nvPr/>
        </p:nvSpPr>
        <p:spPr>
          <a:xfrm>
            <a:off x="8891793" y="3258184"/>
            <a:ext cx="20104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Viveka Devadas</a:t>
            </a:r>
          </a:p>
        </p:txBody>
      </p:sp>
    </p:spTree>
    <p:extLst>
      <p:ext uri="{BB962C8B-B14F-4D97-AF65-F5344CB8AC3E}">
        <p14:creationId xmlns:p14="http://schemas.microsoft.com/office/powerpoint/2010/main" val="218739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</a:t>
            </a:r>
          </a:p>
          <a:p>
            <a:r>
              <a:rPr lang="en-US" dirty="0"/>
              <a:t>We want to rise the contributions to charity around the world offering great artistic experiences. We propose an space </a:t>
            </a:r>
            <a:r>
              <a:rPr lang="en-US" b="1" dirty="0">
                <a:solidFill>
                  <a:srgbClr val="0070C0"/>
                </a:solidFill>
              </a:rPr>
              <a:t>where people can interact with the avatar </a:t>
            </a:r>
            <a:r>
              <a:rPr lang="en-US" dirty="0"/>
              <a:t>of their favorite artist and participate in events by paying and a fee can be paid to an organization or for an specific cause.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98319"/>
            <a:ext cx="6406950" cy="360390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8877EA3-40F8-4064-B5CB-285352C26557}"/>
              </a:ext>
            </a:extLst>
          </p:cNvPr>
          <p:cNvSpPr txBox="1">
            <a:spLocks/>
          </p:cNvSpPr>
          <p:nvPr/>
        </p:nvSpPr>
        <p:spPr bwMode="gray">
          <a:xfrm>
            <a:off x="6546202" y="4308489"/>
            <a:ext cx="4559028" cy="11826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 A Better World</a:t>
            </a:r>
            <a:endParaRPr lang="en-US" dirty="0"/>
          </a:p>
        </p:txBody>
      </p:sp>
      <p:pic>
        <p:nvPicPr>
          <p:cNvPr id="4098" name="Picture 2" descr="5 Mindsets That Create A Better World">
            <a:extLst>
              <a:ext uri="{FF2B5EF4-FFF2-40B4-BE49-F238E27FC236}">
                <a16:creationId xmlns:a16="http://schemas.microsoft.com/office/drawing/2014/main" id="{C222375F-3703-406B-8F4E-7C90B2EB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29" y="5599789"/>
            <a:ext cx="1641980" cy="914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78FC1-9ED9-4028-AF9A-2E578F0464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488A2"/>
              </a:clrFrom>
              <a:clrTo>
                <a:srgbClr val="6488A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0"/>
            <a:ext cx="12192000" cy="68499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BF2934-CA39-4064-BA6D-601B31036F2D}"/>
              </a:ext>
            </a:extLst>
          </p:cNvPr>
          <p:cNvSpPr/>
          <p:nvPr/>
        </p:nvSpPr>
        <p:spPr>
          <a:xfrm>
            <a:off x="390985" y="1797269"/>
            <a:ext cx="4554065" cy="35062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58" y="1238579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Inspiration</a:t>
            </a:r>
          </a:p>
          <a:p>
            <a:r>
              <a:rPr lang="en-US" dirty="0"/>
              <a:t>We know about how inequality has grown up around the world, we want to </a:t>
            </a:r>
            <a:r>
              <a:rPr lang="en-US" dirty="0">
                <a:solidFill>
                  <a:srgbClr val="0070C0"/>
                </a:solidFill>
              </a:rPr>
              <a:t>contribute with a tool </a:t>
            </a:r>
            <a:r>
              <a:rPr lang="en-US" dirty="0"/>
              <a:t>through which people can interact in a virtual space with their  favorite artists and give away to achieve an amount required for a social project, to a Better World. </a:t>
            </a:r>
          </a:p>
          <a:p>
            <a:r>
              <a:rPr lang="en-US" dirty="0"/>
              <a:t>So, we hope, </a:t>
            </a:r>
            <a:r>
              <a:rPr lang="en-US" dirty="0">
                <a:solidFill>
                  <a:srgbClr val="0070C0"/>
                </a:solidFill>
              </a:rPr>
              <a:t>a kind of equality</a:t>
            </a:r>
            <a:r>
              <a:rPr lang="en-US" dirty="0"/>
              <a:t> can be achieved by the aid of social projects in the metaverse.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32" y="3323735"/>
            <a:ext cx="6406950" cy="1401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8877EA3-40F8-4064-B5CB-285352C26557}"/>
              </a:ext>
            </a:extLst>
          </p:cNvPr>
          <p:cNvSpPr txBox="1">
            <a:spLocks/>
          </p:cNvSpPr>
          <p:nvPr/>
        </p:nvSpPr>
        <p:spPr bwMode="gray">
          <a:xfrm>
            <a:off x="6546202" y="4308489"/>
            <a:ext cx="4559028" cy="11826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To A Better World</a:t>
            </a:r>
          </a:p>
        </p:txBody>
      </p:sp>
      <p:pic>
        <p:nvPicPr>
          <p:cNvPr id="4098" name="Picture 2" descr="5 Mindsets That Create A Better World">
            <a:extLst>
              <a:ext uri="{FF2B5EF4-FFF2-40B4-BE49-F238E27FC236}">
                <a16:creationId xmlns:a16="http://schemas.microsoft.com/office/drawing/2014/main" id="{C222375F-3703-406B-8F4E-7C90B2EB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29" y="5599789"/>
            <a:ext cx="1641980" cy="914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1" r="16370" b="9340"/>
          <a:stretch/>
        </p:blipFill>
        <p:spPr>
          <a:xfrm>
            <a:off x="611413" y="2067956"/>
            <a:ext cx="1690353" cy="12554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Avatar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Select the avatar</a:t>
            </a:r>
          </a:p>
          <a:p>
            <a:endParaRPr lang="en-US" dirty="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50" y="2023694"/>
            <a:ext cx="1979613" cy="13598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Artist Interaction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Select your favorite artist</a:t>
            </a:r>
          </a:p>
          <a:p>
            <a:r>
              <a:rPr lang="en-US" dirty="0"/>
              <a:t>and connect with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87" y="2067955"/>
            <a:ext cx="1979613" cy="131556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11900" y="3971432"/>
            <a:ext cx="2073824" cy="360000"/>
          </a:xfrm>
        </p:spPr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Participate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Interact with artist and participate in event</a:t>
            </a:r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50" y="2023694"/>
            <a:ext cx="1979613" cy="140530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Pay Fee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Pay the fee to participate</a:t>
            </a:r>
          </a:p>
          <a:p>
            <a:r>
              <a:rPr lang="en-US" dirty="0"/>
              <a:t>(Include feature where fans can pay tickets)</a:t>
            </a:r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950" y="2023694"/>
            <a:ext cx="1349529" cy="142100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98176" y="3971432"/>
            <a:ext cx="2167647" cy="3600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Contribute to Cause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Paid to charity organization</a:t>
            </a:r>
          </a:p>
          <a:p>
            <a:r>
              <a:rPr lang="en-US" dirty="0"/>
              <a:t>(allow organization post social projects to receive support)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60C01C-4516-4ECC-8CFC-8725A7BEF49B}"/>
              </a:ext>
            </a:extLst>
          </p:cNvPr>
          <p:cNvSpPr/>
          <p:nvPr/>
        </p:nvSpPr>
        <p:spPr>
          <a:xfrm>
            <a:off x="431800" y="1847719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76548A-3A2D-404F-8523-73D08C90C8E8}"/>
              </a:ext>
            </a:extLst>
          </p:cNvPr>
          <p:cNvSpPr/>
          <p:nvPr/>
        </p:nvSpPr>
        <p:spPr>
          <a:xfrm>
            <a:off x="2625967" y="1847719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785A56-8E44-4868-A586-E72A4A8F4A23}"/>
              </a:ext>
            </a:extLst>
          </p:cNvPr>
          <p:cNvSpPr/>
          <p:nvPr/>
        </p:nvSpPr>
        <p:spPr>
          <a:xfrm>
            <a:off x="4992859" y="1813188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E4C786-A96C-4DA3-A4D4-B5FEB39FEA62}"/>
              </a:ext>
            </a:extLst>
          </p:cNvPr>
          <p:cNvSpPr/>
          <p:nvPr/>
        </p:nvSpPr>
        <p:spPr>
          <a:xfrm>
            <a:off x="7271716" y="1813263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DCB415-9F15-4CA6-ACC8-C2FE0A6A4911}"/>
              </a:ext>
            </a:extLst>
          </p:cNvPr>
          <p:cNvSpPr/>
          <p:nvPr/>
        </p:nvSpPr>
        <p:spPr>
          <a:xfrm>
            <a:off x="9779262" y="1769716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82043"/>
            <a:ext cx="5472000" cy="363645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Tools used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Hardware: looking glass, magic leap one, motion leap</a:t>
            </a:r>
          </a:p>
          <a:p>
            <a:r>
              <a:rPr lang="en-US" dirty="0"/>
              <a:t>Software: Unity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Authorize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My first 24 hours with Unity3D - JAY VERSLUIS">
            <a:extLst>
              <a:ext uri="{FF2B5EF4-FFF2-40B4-BE49-F238E27FC236}">
                <a16:creationId xmlns:a16="http://schemas.microsoft.com/office/drawing/2014/main" id="{90971512-4512-4B5C-AA2A-33124C63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91" y="912950"/>
            <a:ext cx="994834" cy="99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| Magic Leap">
            <a:extLst>
              <a:ext uri="{FF2B5EF4-FFF2-40B4-BE49-F238E27FC236}">
                <a16:creationId xmlns:a16="http://schemas.microsoft.com/office/drawing/2014/main" id="{8D41F3E8-312C-4535-8D2E-F063BF85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577" y="5089306"/>
            <a:ext cx="1663426" cy="8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cargar Looking Glass para Gear VR | Juegos VR 3.0">
            <a:extLst>
              <a:ext uri="{FF2B5EF4-FFF2-40B4-BE49-F238E27FC236}">
                <a16:creationId xmlns:a16="http://schemas.microsoft.com/office/drawing/2014/main" id="{149AEDDA-48D5-4E3E-B927-76838372A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2" t="33137" r="18666" b="20154"/>
          <a:stretch/>
        </p:blipFill>
        <p:spPr bwMode="auto">
          <a:xfrm>
            <a:off x="8591089" y="641720"/>
            <a:ext cx="2892514" cy="12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1E07757-DB38-4006-A619-D3026C66B6AF}"/>
              </a:ext>
            </a:extLst>
          </p:cNvPr>
          <p:cNvSpPr/>
          <p:nvPr/>
        </p:nvSpPr>
        <p:spPr>
          <a:xfrm>
            <a:off x="6152727" y="215552"/>
            <a:ext cx="3108960" cy="304589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78BB0-578A-4923-9813-7DBBF2EBE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0DCE5A8-3E3B-4745-85F0-9A5BC7D932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43" b="4743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DA96CB-3A62-47FB-91EB-25CD605A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7" y="4210981"/>
            <a:ext cx="4974545" cy="1343025"/>
          </a:xfrm>
        </p:spPr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Accomplishments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6D61B4-92BE-4BA4-ABF3-EBEF61960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5354" y="215552"/>
            <a:ext cx="1800000" cy="720000"/>
          </a:xfrm>
        </p:spPr>
        <p:txBody>
          <a:bodyPr/>
          <a:lstStyle/>
          <a:p>
            <a:r>
              <a:rPr lang="en-US" dirty="0"/>
              <a:t>Understand and develop for looking glass portrait.- Smart contract, it is not easy for us to understand all the methodology. 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93D573-6E45-4A8B-A5CB-4F75480D5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94354" y="1445262"/>
            <a:ext cx="1800000" cy="720000"/>
          </a:xfrm>
        </p:spPr>
        <p:txBody>
          <a:bodyPr/>
          <a:lstStyle/>
          <a:p>
            <a:r>
              <a:rPr lang="en-US" dirty="0"/>
              <a:t>Design the visual part (avatars, images, complete the amount)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BA79A9-E259-4149-9942-35EAC6BED5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15276" y="1973736"/>
            <a:ext cx="2016090" cy="720000"/>
          </a:xfrm>
        </p:spPr>
        <p:txBody>
          <a:bodyPr/>
          <a:lstStyle/>
          <a:p>
            <a:r>
              <a:rPr lang="en-US" dirty="0"/>
              <a:t>Music for the demo. We had no experience as producers or creators of music.</a:t>
            </a:r>
          </a:p>
          <a:p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B410CF7-0BD8-4183-A03F-5E32F518B97A}"/>
              </a:ext>
            </a:extLst>
          </p:cNvPr>
          <p:cNvSpPr txBox="1">
            <a:spLocks/>
          </p:cNvSpPr>
          <p:nvPr/>
        </p:nvSpPr>
        <p:spPr>
          <a:xfrm>
            <a:off x="6468802" y="2994747"/>
            <a:ext cx="180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team collaboration 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85D4CF-80DB-49BB-BA3C-383C3FF882CD}"/>
              </a:ext>
            </a:extLst>
          </p:cNvPr>
          <p:cNvSpPr/>
          <p:nvPr/>
        </p:nvSpPr>
        <p:spPr>
          <a:xfrm>
            <a:off x="3681094" y="3797736"/>
            <a:ext cx="1136508" cy="10778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2385DC-50C3-4C1A-B85B-0E544F2917B8}"/>
              </a:ext>
            </a:extLst>
          </p:cNvPr>
          <p:cNvSpPr/>
          <p:nvPr/>
        </p:nvSpPr>
        <p:spPr>
          <a:xfrm>
            <a:off x="4570604" y="4067977"/>
            <a:ext cx="1084668" cy="1146829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36607B-0A48-4CB9-B382-4AEF1911E5CC}"/>
              </a:ext>
            </a:extLst>
          </p:cNvPr>
          <p:cNvSpPr/>
          <p:nvPr/>
        </p:nvSpPr>
        <p:spPr>
          <a:xfrm>
            <a:off x="7169096" y="3833811"/>
            <a:ext cx="2422644" cy="242596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77CA1C-CFDC-4D1E-AEF0-BDBC631E9B6A}"/>
              </a:ext>
            </a:extLst>
          </p:cNvPr>
          <p:cNvSpPr/>
          <p:nvPr/>
        </p:nvSpPr>
        <p:spPr>
          <a:xfrm>
            <a:off x="6468802" y="4210981"/>
            <a:ext cx="180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3136"/>
                </a:solidFill>
                <a:latin typeface="Circular"/>
              </a:rPr>
              <a:t>We learnt a lot about new devices, like looking glass and leap motion.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0C92A5-DCDA-4C63-845C-71BFB336384F}"/>
              </a:ext>
            </a:extLst>
          </p:cNvPr>
          <p:cNvSpPr/>
          <p:nvPr/>
        </p:nvSpPr>
        <p:spPr>
          <a:xfrm>
            <a:off x="8742819" y="4336671"/>
            <a:ext cx="2205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3136"/>
                </a:solidFill>
                <a:latin typeface="Circular"/>
              </a:rPr>
              <a:t>We believe a better world where collaboration and values can lead improve.  </a:t>
            </a:r>
            <a:endParaRPr lang="en-US" b="0" i="0" dirty="0">
              <a:solidFill>
                <a:srgbClr val="233136"/>
              </a:solidFill>
              <a:effectLst/>
              <a:latin typeface="Circular"/>
            </a:endParaRPr>
          </a:p>
        </p:txBody>
      </p:sp>
    </p:spTree>
    <p:extLst>
      <p:ext uri="{BB962C8B-B14F-4D97-AF65-F5344CB8AC3E}">
        <p14:creationId xmlns:p14="http://schemas.microsoft.com/office/powerpoint/2010/main" val="261679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for </a:t>
            </a:r>
            <a:r>
              <a:rPr lang="en-US" dirty="0">
                <a:solidFill>
                  <a:srgbClr val="0070C0"/>
                </a:solidFill>
              </a:rPr>
              <a:t>To A Better World</a:t>
            </a:r>
            <a:r>
              <a:rPr lang="en-US" dirty="0"/>
              <a:t>?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94" y="2023694"/>
            <a:ext cx="1359825" cy="13598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15900" y="3819503"/>
            <a:ext cx="1980000" cy="360000"/>
          </a:xfrm>
        </p:spPr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Improve development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0590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65" y="2067955"/>
            <a:ext cx="1756557" cy="131556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36909" y="3883436"/>
            <a:ext cx="2192865" cy="360000"/>
          </a:xfrm>
        </p:spPr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Ensure two-way integration with tools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24297" y="4484234"/>
            <a:ext cx="227885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8564"/>
            <a:ext cx="1979613" cy="131556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96000" y="3888264"/>
            <a:ext cx="1980000" cy="360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Test in small events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8600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0"/>
          <a:stretch/>
        </p:blipFill>
        <p:spPr>
          <a:xfrm>
            <a:off x="8661193" y="2023694"/>
            <a:ext cx="1599006" cy="1405306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42226" y="3883436"/>
            <a:ext cx="2167647" cy="3600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Scale it to larger audience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2605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76548A-3A2D-404F-8523-73D08C90C8E8}"/>
              </a:ext>
            </a:extLst>
          </p:cNvPr>
          <p:cNvSpPr/>
          <p:nvPr/>
        </p:nvSpPr>
        <p:spPr>
          <a:xfrm>
            <a:off x="1270017" y="1847719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785A56-8E44-4868-A586-E72A4A8F4A23}"/>
              </a:ext>
            </a:extLst>
          </p:cNvPr>
          <p:cNvSpPr/>
          <p:nvPr/>
        </p:nvSpPr>
        <p:spPr>
          <a:xfrm>
            <a:off x="3636909" y="1813188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E4C786-A96C-4DA3-A4D4-B5FEB39FEA62}"/>
              </a:ext>
            </a:extLst>
          </p:cNvPr>
          <p:cNvSpPr/>
          <p:nvPr/>
        </p:nvSpPr>
        <p:spPr>
          <a:xfrm>
            <a:off x="5915766" y="1813263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DCB415-9F15-4CA6-ACC8-C2FE0A6A4911}"/>
              </a:ext>
            </a:extLst>
          </p:cNvPr>
          <p:cNvSpPr/>
          <p:nvPr/>
        </p:nvSpPr>
        <p:spPr>
          <a:xfrm>
            <a:off x="8423312" y="1769716"/>
            <a:ext cx="457375" cy="432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1886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7FD1CC-124B-484F-A707-E060DB0D493F}"/>
              </a:ext>
            </a:extLst>
          </p:cNvPr>
          <p:cNvSpPr txBox="1"/>
          <p:nvPr/>
        </p:nvSpPr>
        <p:spPr bwMode="gray">
          <a:xfrm>
            <a:off x="6539896" y="746083"/>
            <a:ext cx="2983941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44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Arbey Aragon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Aura Forero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Viveka Devadas</a:t>
            </a:r>
          </a:p>
          <a:p>
            <a:pPr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690725D-6F25-400C-8EE7-57535F6D1BE8}"/>
              </a:ext>
            </a:extLst>
          </p:cNvPr>
          <p:cNvSpPr/>
          <p:nvPr/>
        </p:nvSpPr>
        <p:spPr>
          <a:xfrm>
            <a:off x="6615211" y="781970"/>
            <a:ext cx="1381059" cy="372066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330</Words>
  <Application>Microsoft Office PowerPoint</Application>
  <PresentationFormat>Widescreen</PresentationFormat>
  <Paragraphs>82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Bahnschrift SemiBold</vt:lpstr>
      <vt:lpstr>Calibri</vt:lpstr>
      <vt:lpstr>Circular</vt:lpstr>
      <vt:lpstr>Tahoma</vt:lpstr>
      <vt:lpstr>Times New Roman</vt:lpstr>
      <vt:lpstr>Office Theme</vt:lpstr>
      <vt:lpstr>To A Better World</vt:lpstr>
      <vt:lpstr>Our Team - XR Enthusiasts Skills: SW Architect, Full stack developer, Technologist</vt:lpstr>
      <vt:lpstr>PowerPoint Presentation</vt:lpstr>
      <vt:lpstr>PowerPoint Presentation</vt:lpstr>
      <vt:lpstr>The Solution</vt:lpstr>
      <vt:lpstr>Tools used</vt:lpstr>
      <vt:lpstr>Challenges  Accomplishments</vt:lpstr>
      <vt:lpstr>What’s next for To A Better World?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2022-03-26T17:57:41Z</dcterms:created>
  <dcterms:modified xsi:type="dcterms:W3CDTF">2022-03-26T21:37:43Z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